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</p:sldMasterIdLst>
  <p:notesMasterIdLst>
    <p:notesMasterId r:id="rId28"/>
  </p:notesMasterIdLst>
  <p:sldIdLst>
    <p:sldId id="304" r:id="rId3"/>
    <p:sldId id="319" r:id="rId4"/>
    <p:sldId id="305" r:id="rId5"/>
    <p:sldId id="258" r:id="rId6"/>
    <p:sldId id="259" r:id="rId7"/>
    <p:sldId id="260" r:id="rId8"/>
    <p:sldId id="268" r:id="rId9"/>
    <p:sldId id="293" r:id="rId10"/>
    <p:sldId id="270" r:id="rId11"/>
    <p:sldId id="294" r:id="rId12"/>
    <p:sldId id="296" r:id="rId13"/>
    <p:sldId id="318" r:id="rId14"/>
    <p:sldId id="312" r:id="rId15"/>
    <p:sldId id="299" r:id="rId16"/>
    <p:sldId id="290" r:id="rId17"/>
    <p:sldId id="297" r:id="rId18"/>
    <p:sldId id="308" r:id="rId19"/>
    <p:sldId id="278" r:id="rId20"/>
    <p:sldId id="279" r:id="rId21"/>
    <p:sldId id="314" r:id="rId22"/>
    <p:sldId id="306" r:id="rId23"/>
    <p:sldId id="310" r:id="rId24"/>
    <p:sldId id="316" r:id="rId25"/>
    <p:sldId id="30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32"/>
    </p:cViewPr>
  </p:sorterViewPr>
  <p:notesViewPr>
    <p:cSldViewPr>
      <p:cViewPr varScale="1">
        <p:scale>
          <a:sx n="82" d="100"/>
          <a:sy n="82" d="100"/>
        </p:scale>
        <p:origin x="-201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7BDC-6AB7-4BD5-B20D-1416762B1F4C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54EAE9-4600-441B-B635-B0DCA45BFF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99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4EAE9-4600-441B-B635-B0DCA45BFFB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4EAE9-4600-441B-B635-B0DCA45BFFB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673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4EAE9-4600-441B-B635-B0DCA45BFFB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968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4EAE9-4600-441B-B635-B0DCA45BFFB3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4EAE9-4600-441B-B635-B0DCA45BFFB3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778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4EAE9-4600-441B-B635-B0DCA45BFFB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4EAE9-4600-441B-B635-B0DCA45BFFB3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917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557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438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927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88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433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4345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5870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15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4621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399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506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474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2124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108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06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4297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591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38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924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81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236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316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16.11.2022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1868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C4C6D-BB35-4DE3-B6ED-750FF5DFDCC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11/16/2022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290AE-5C14-4F50-903C-9D71D74CF7C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956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7.xml"/><Relationship Id="rId1" Type="http://schemas.openxmlformats.org/officeDocument/2006/relationships/audio" Target="file:///F:\&#1086;&#1090;&#1082;&#1088;&#1099;&#1090;&#1099;&#1081;%20&#1091;&#1088;&#1086;&#1082;%2016.11.22\Head%20and%20shoulders.mp3" TargetMode="Externa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7.xml"/><Relationship Id="rId1" Type="http://schemas.openxmlformats.org/officeDocument/2006/relationships/audio" Target="file:///F:\&#1086;&#1090;&#1082;&#1088;&#1099;&#1090;&#1099;&#1081;%20&#1091;&#1088;&#1086;&#1082;%2016.11.22\051.mp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audio" Target="file:///C:\Users\777\Desktop\&#1053;&#1086;&#1074;&#1072;&#1103;%20&#1087;&#1072;&#1087;&#1082;&#1072;%20(3)\&#1089;&#1083;&#1072;&#1081;&#1076;%2018%20&#1074;%20&#1087;&#1088;&#1077;&#1079;&#1077;&#1085;&#1090;&#1072;&#1094;&#1080;&#1080;.mp3" TargetMode="Externa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23.emf"/><Relationship Id="rId2" Type="http://schemas.openxmlformats.org/officeDocument/2006/relationships/audio" Target="file:///F:\&#1086;&#1090;&#1082;&#1088;&#1099;&#1090;&#1099;&#1081;%20&#1091;&#1088;&#1086;&#1082;%2016.11.22\Head%20and%20shoulders.mp3" TargetMode="Externa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____Microsoft_Word1.docx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7.xml"/><Relationship Id="rId1" Type="http://schemas.openxmlformats.org/officeDocument/2006/relationships/audio" Target="file:///C:\Users\777\Desktop\&#1053;&#1086;&#1074;&#1072;&#1103;%20&#1087;&#1072;&#1087;&#1082;&#1072;%20(3)\&#1089;&#1083;&#1072;&#1081;&#1076;%202%20&#1074;%20&#1087;&#1088;&#1077;&#1079;&#1077;&#1085;&#1090;&#1072;&#1094;&#1080;&#1080;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C:\Users\777\Desktop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Kitchen</a:t>
            </a:r>
            <a:endParaRPr lang="ru-RU" dirty="0"/>
          </a:p>
        </p:txBody>
      </p:sp>
      <p:pic>
        <p:nvPicPr>
          <p:cNvPr id="3" name="Picture 4" descr="612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" y="1341924"/>
            <a:ext cx="8990776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81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Living room</a:t>
            </a:r>
            <a:endParaRPr lang="ru-RU" dirty="0"/>
          </a:p>
        </p:txBody>
      </p:sp>
      <p:pic>
        <p:nvPicPr>
          <p:cNvPr id="3" name="Picture 4" descr="kahar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484784"/>
            <a:ext cx="9086850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Head and shoulder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19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4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32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Работа с карточками: новые слова прочитать по-английски. Назвать значение слова.</a:t>
            </a:r>
          </a:p>
        </p:txBody>
      </p:sp>
      <p:sp>
        <p:nvSpPr>
          <p:cNvPr id="53252" name="AutoShape 2" descr="https://svoimi-rukami-da.ru/wp-content/uploads/2019/08/2019-08-12_1009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3" name="AutoShape 4" descr="https://svoimi-rukami-da.ru/wp-content/uploads/2019/08/2019-08-12_1009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63" y="285750"/>
            <a:ext cx="4929187" cy="622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85750" y="0"/>
            <a:ext cx="3786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i="1" u="sng">
                <a:solidFill>
                  <a:srgbClr val="0E0472"/>
                </a:solidFill>
              </a:rPr>
              <a:t>Do  the  task!</a:t>
            </a:r>
            <a:endParaRPr lang="ru-RU" sz="3600" b="1" i="1"/>
          </a:p>
        </p:txBody>
      </p:sp>
      <p:sp>
        <p:nvSpPr>
          <p:cNvPr id="7" name="AutoShape 5"/>
          <p:cNvSpPr txBox="1">
            <a:spLocks noChangeArrowheads="1"/>
          </p:cNvSpPr>
          <p:nvPr/>
        </p:nvSpPr>
        <p:spPr>
          <a:xfrm rot="19995307">
            <a:off x="-498475" y="3101975"/>
            <a:ext cx="10245725" cy="1063625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>
            <a:solidFill>
              <a:schemeClr val="tx1"/>
            </a:solidFill>
            <a:round/>
          </a:ln>
        </p:spPr>
        <p:txBody>
          <a:bodyPr wrap="none" anchor="ctr"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b="1" dirty="0">
                <a:latin typeface="+mn-lt"/>
              </a:rPr>
              <a:t>      </a:t>
            </a:r>
            <a:r>
              <a:rPr lang="en-US" sz="2000" b="1" dirty="0">
                <a:latin typeface="+mn-lt"/>
              </a:rPr>
              <a:t>LIVINGROOMSHOWGARDENFLATMODERNBEDROOMKITCHENBATHROOM</a:t>
            </a:r>
            <a:endParaRPr lang="ru-RU" sz="2000" b="1" dirty="0">
              <a:latin typeface="+mn-lt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4294967295"/>
          </p:nvPr>
        </p:nvSpPr>
        <p:spPr>
          <a:xfrm>
            <a:off x="0" y="1214438"/>
            <a:ext cx="3643313" cy="5429250"/>
          </a:xfrm>
        </p:spPr>
        <p:txBody>
          <a:bodyPr/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en-US" b="1" dirty="0" smtClean="0">
                <a:solidFill>
                  <a:srgbClr val="BC1604"/>
                </a:solidFill>
              </a:rPr>
              <a:t>living room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show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b="1" dirty="0" smtClean="0">
                <a:solidFill>
                  <a:srgbClr val="009900"/>
                </a:solidFill>
              </a:rPr>
              <a:t>garden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b="1" dirty="0" smtClean="0">
                <a:solidFill>
                  <a:srgbClr val="7030A0"/>
                </a:solidFill>
              </a:rPr>
              <a:t>flat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b="1" dirty="0" smtClean="0">
                <a:solidFill>
                  <a:srgbClr val="CC0099"/>
                </a:solidFill>
              </a:rPr>
              <a:t>modern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b="1" dirty="0" smtClean="0">
                <a:solidFill>
                  <a:srgbClr val="0099CC"/>
                </a:solidFill>
              </a:rPr>
              <a:t>bedroom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kitchen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bathroom</a:t>
            </a:r>
          </a:p>
          <a:p>
            <a:pPr marL="457200" indent="-457200">
              <a:buFont typeface="Wingdings" pitchFamily="2" charset="2"/>
              <a:buAutoNum type="arabicPeriod"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Game “</a:t>
            </a:r>
            <a:r>
              <a:rPr lang="en-US" smtClean="0"/>
              <a:t>Put the missing </a:t>
            </a:r>
            <a:r>
              <a:rPr lang="en-US" dirty="0" smtClean="0"/>
              <a:t>letters in </a:t>
            </a:r>
            <a:r>
              <a:rPr lang="en-US" smtClean="0"/>
              <a:t>the words.”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Let’s divide into three teams and play a game.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032144"/>
          </a:xfrm>
        </p:spPr>
        <p:txBody>
          <a:bodyPr/>
          <a:lstStyle/>
          <a:p>
            <a:r>
              <a:rPr lang="en-US" dirty="0" smtClean="0"/>
              <a:t>What is it?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388632"/>
          </a:xfrm>
        </p:spPr>
        <p:txBody>
          <a:bodyPr>
            <a:normAutofit fontScale="40000" lnSpcReduction="20000"/>
          </a:bodyPr>
          <a:lstStyle/>
          <a:p>
            <a:pPr marL="457200" indent="-457200">
              <a:buAutoNum type="arabicParenR"/>
            </a:pPr>
            <a:r>
              <a:rPr lang="en-US" sz="7000" dirty="0" smtClean="0"/>
              <a:t>We cook in it. It is a … .</a:t>
            </a:r>
          </a:p>
          <a:p>
            <a:pPr marL="457200" indent="-457200">
              <a:buAutoNum type="arabicParenR"/>
            </a:pPr>
            <a:r>
              <a:rPr lang="en-US" sz="7000" dirty="0" smtClean="0"/>
              <a:t>We sleep in it. It is a … .</a:t>
            </a:r>
          </a:p>
          <a:p>
            <a:pPr marL="457200" indent="-457200">
              <a:buAutoNum type="arabicParenR"/>
            </a:pPr>
            <a:r>
              <a:rPr lang="en-US" sz="7000" dirty="0" smtClean="0"/>
              <a:t>We watch television in it. It is a … .</a:t>
            </a:r>
          </a:p>
          <a:p>
            <a:pPr marL="457200" indent="-457200">
              <a:buAutoNum type="arabicParenR"/>
            </a:pPr>
            <a:r>
              <a:rPr lang="en-US" sz="7000" dirty="0" smtClean="0"/>
              <a:t>We take a shower in it. It is a … .</a:t>
            </a:r>
          </a:p>
          <a:p>
            <a:pPr marL="457200" indent="-457200">
              <a:buAutoNum type="arabicParenR"/>
            </a:pPr>
            <a:r>
              <a:rPr lang="en-US" sz="7000" dirty="0" smtClean="0"/>
              <a:t>Our dogs and cats often sleep in it. It is a … .</a:t>
            </a:r>
          </a:p>
          <a:p>
            <a:pPr marL="457200" indent="-457200">
              <a:buAutoNum type="arabicParenR"/>
            </a:pPr>
            <a:r>
              <a:rPr lang="en-US" sz="7000" dirty="0" smtClean="0"/>
              <a:t>It has flowers and sometimes trees. It is a … . </a:t>
            </a:r>
          </a:p>
          <a:p>
            <a:pPr marL="457200" indent="-457200">
              <a:buAutoNum type="arabicParenR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/>
          <a:lstStyle/>
          <a:p>
            <a:r>
              <a:rPr lang="en-US" dirty="0" smtClean="0"/>
              <a:t>Read the text Ex.7 page64-65</a:t>
            </a:r>
            <a:br>
              <a:rPr lang="en-US" dirty="0" smtClean="0"/>
            </a:br>
            <a:r>
              <a:rPr lang="en-US" dirty="0" smtClean="0"/>
              <a:t>At Home</a:t>
            </a:r>
            <a:endParaRPr lang="ru-RU" dirty="0"/>
          </a:p>
        </p:txBody>
      </p:sp>
      <p:pic>
        <p:nvPicPr>
          <p:cNvPr id="3" name="05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89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036496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слайд 18 в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244408" y="404664"/>
            <a:ext cx="304800" cy="304800"/>
          </a:xfrm>
          <a:prstGeom prst="rect">
            <a:avLst/>
          </a:prstGeom>
        </p:spPr>
      </p:pic>
      <p:pic>
        <p:nvPicPr>
          <p:cNvPr id="54274" name="Picture 2" descr="C:\Users\777\Desktop\6745af8f0b74289c4131afbd667487b76921293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1960" y="980728"/>
            <a:ext cx="4824536" cy="56886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851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Оборот «</a:t>
            </a:r>
            <a:r>
              <a:rPr lang="en-US" sz="4400" dirty="0" smtClean="0"/>
              <a:t>There is, there are”</a:t>
            </a:r>
            <a:br>
              <a:rPr lang="en-US" sz="4400" dirty="0" smtClean="0"/>
            </a:br>
            <a:r>
              <a:rPr lang="ru-RU" sz="4400" dirty="0" smtClean="0"/>
              <a:t>(имеется, находится, есть)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00808"/>
            <a:ext cx="8929718" cy="45365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Чтобы сказать, что в каком-то месте находится один или несколько предметов, используется конструкция  </a:t>
            </a:r>
            <a:r>
              <a:rPr lang="en-US" sz="2800" dirty="0" smtClean="0"/>
              <a:t>There </a:t>
            </a:r>
            <a:r>
              <a:rPr lang="en-US" sz="2800" dirty="0" smtClean="0">
                <a:solidFill>
                  <a:srgbClr val="FF0000"/>
                </a:solidFill>
              </a:rPr>
              <a:t>is</a:t>
            </a:r>
            <a:r>
              <a:rPr lang="en-US" sz="2800" dirty="0" smtClean="0"/>
              <a:t>   a(an) </a:t>
            </a:r>
            <a:r>
              <a:rPr lang="ru-RU" sz="2800" dirty="0" smtClean="0"/>
              <a:t>(об одном предмете) или </a:t>
            </a:r>
          </a:p>
          <a:p>
            <a:pPr algn="ctr"/>
            <a:r>
              <a:rPr lang="en-US" sz="2800" dirty="0" smtClean="0"/>
              <a:t>There </a:t>
            </a:r>
            <a:r>
              <a:rPr lang="en-US" sz="2800" dirty="0" smtClean="0">
                <a:solidFill>
                  <a:srgbClr val="FF0000"/>
                </a:solidFill>
              </a:rPr>
              <a:t>are</a:t>
            </a:r>
            <a:r>
              <a:rPr lang="en-US" sz="2800" dirty="0" smtClean="0"/>
              <a:t> </a:t>
            </a:r>
            <a:r>
              <a:rPr lang="ru-RU" sz="2800" dirty="0" smtClean="0"/>
              <a:t>(о нескольких предметах).</a:t>
            </a:r>
          </a:p>
          <a:p>
            <a:pPr algn="ctr"/>
            <a:r>
              <a:rPr lang="en-US" sz="2800" dirty="0" smtClean="0"/>
              <a:t>There is a cup on the table.</a:t>
            </a:r>
            <a:r>
              <a:rPr lang="ru-RU" sz="2800" dirty="0" smtClean="0"/>
              <a:t>(На столе чашка.)</a:t>
            </a:r>
          </a:p>
          <a:p>
            <a:pPr algn="ctr"/>
            <a:r>
              <a:rPr lang="en-US" sz="2800" dirty="0" smtClean="0"/>
              <a:t>There are cups on the table.(</a:t>
            </a:r>
            <a:r>
              <a:rPr lang="ru-RU" sz="2800" dirty="0" smtClean="0"/>
              <a:t>На столе чашки.)</a:t>
            </a:r>
          </a:p>
          <a:p>
            <a:pPr algn="ctr"/>
            <a:endParaRPr lang="en-US" sz="4400" dirty="0"/>
          </a:p>
          <a:p>
            <a:pPr algn="ctr"/>
            <a:r>
              <a:rPr lang="en-US" sz="4400" dirty="0"/>
              <a:t>  </a:t>
            </a:r>
            <a:r>
              <a:rPr lang="en-US" sz="4400" dirty="0" smtClean="0"/>
              <a:t>  </a:t>
            </a:r>
            <a:endParaRPr lang="en-US" sz="4400" dirty="0"/>
          </a:p>
          <a:p>
            <a:pPr algn="ctr"/>
            <a:endParaRPr lang="ru-RU" sz="7200" dirty="0" smtClean="0"/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66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63952"/>
          </a:xfrm>
        </p:spPr>
        <p:txBody>
          <a:bodyPr>
            <a:normAutofit/>
          </a:bodyPr>
          <a:lstStyle/>
          <a:p>
            <a:endParaRPr lang="ru-RU" sz="2900" dirty="0" smtClean="0">
              <a:latin typeface="Book Antiqua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Эти </a:t>
            </a:r>
            <a:r>
              <a:rPr lang="ru-RU" sz="2400" dirty="0">
                <a:solidFill>
                  <a:srgbClr val="FF0000"/>
                </a:solidFill>
                <a:latin typeface="Book Antiqua" pitchFamily="18" charset="0"/>
              </a:rPr>
              <a:t>конструкции обычно стоят в начале предложения, </a:t>
            </a: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а </a:t>
            </a:r>
            <a:r>
              <a:rPr lang="ru-RU" sz="2400" dirty="0">
                <a:solidFill>
                  <a:srgbClr val="FF0000"/>
                </a:solidFill>
                <a:latin typeface="Book Antiqua" pitchFamily="18" charset="0"/>
              </a:rPr>
              <a:t>переводятся такие предложения  с конца.</a:t>
            </a:r>
          </a:p>
          <a:p>
            <a:pPr>
              <a:buNone/>
            </a:pP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   </a:t>
            </a:r>
            <a:r>
              <a:rPr lang="en-US" sz="2400" dirty="0">
                <a:solidFill>
                  <a:srgbClr val="00B050"/>
                </a:solidFill>
                <a:latin typeface="Book Antiqua" pitchFamily="18" charset="0"/>
              </a:rPr>
              <a:t>e.g. There </a:t>
            </a:r>
            <a:r>
              <a:rPr lang="en-US" sz="2400" b="1" i="1" dirty="0">
                <a:solidFill>
                  <a:srgbClr val="00B050"/>
                </a:solidFill>
                <a:latin typeface="Book Antiqua" pitchFamily="18" charset="0"/>
              </a:rPr>
              <a:t>is</a:t>
            </a:r>
            <a:r>
              <a:rPr lang="en-US" sz="2400" dirty="0">
                <a:solidFill>
                  <a:srgbClr val="00B050"/>
                </a:solidFill>
                <a:latin typeface="Book Antiqua" pitchFamily="18" charset="0"/>
              </a:rPr>
              <a:t> a table in my room. </a:t>
            </a:r>
          </a:p>
          <a:p>
            <a:pPr>
              <a:buNone/>
            </a:pPr>
            <a:r>
              <a:rPr lang="en-US" sz="2400" dirty="0">
                <a:solidFill>
                  <a:srgbClr val="00B050"/>
                </a:solidFill>
                <a:latin typeface="Book Antiqua" pitchFamily="18" charset="0"/>
              </a:rPr>
              <a:t>		( </a:t>
            </a:r>
            <a:r>
              <a:rPr lang="ru-RU" sz="2400" dirty="0">
                <a:solidFill>
                  <a:srgbClr val="00B050"/>
                </a:solidFill>
                <a:latin typeface="Book Antiqua" pitchFamily="18" charset="0"/>
              </a:rPr>
              <a:t>В моей комнате есть стол.) </a:t>
            </a:r>
            <a:endParaRPr lang="ru-RU" sz="2400" dirty="0" smtClean="0">
              <a:solidFill>
                <a:srgbClr val="00B050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Если в предложении с </a:t>
            </a:r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there is/there are</a:t>
            </a: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 имеются два подлежащих, то форма глагола (</a:t>
            </a:r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is</a:t>
            </a: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 или </a:t>
            </a:r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are)</a:t>
            </a:r>
            <a:r>
              <a:rPr lang="ru-RU" sz="2400" dirty="0" smtClean="0">
                <a:solidFill>
                  <a:srgbClr val="FF0000"/>
                </a:solidFill>
                <a:latin typeface="Book Antiqua" pitchFamily="18" charset="0"/>
              </a:rPr>
              <a:t> зависит от того, в каком числе стоит первое подлежащее.</a:t>
            </a:r>
            <a:endParaRPr lang="ru-RU" sz="2400" dirty="0">
              <a:solidFill>
                <a:srgbClr val="FF0000"/>
              </a:solidFill>
              <a:latin typeface="Book Antiqua" pitchFamily="18" charset="0"/>
            </a:endParaRPr>
          </a:p>
          <a:p>
            <a:pPr>
              <a:buNone/>
            </a:pPr>
            <a:endParaRPr lang="ru-RU" sz="2400" dirty="0">
              <a:solidFill>
                <a:srgbClr val="FF0000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 		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e.g. There is </a:t>
            </a:r>
            <a:r>
              <a:rPr lang="en-US" sz="2400" dirty="0">
                <a:solidFill>
                  <a:srgbClr val="FF0000"/>
                </a:solidFill>
                <a:latin typeface="Book Antiqua" pitchFamily="18" charset="0"/>
              </a:rPr>
              <a:t>a bed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, two chairs, 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many 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flowers in my room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.</a:t>
            </a:r>
          </a:p>
          <a:p>
            <a:pPr>
              <a:buNone/>
            </a:pP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                There are </a:t>
            </a:r>
            <a:r>
              <a:rPr lang="en-US" sz="2400" dirty="0" smtClean="0">
                <a:solidFill>
                  <a:srgbClr val="FF0000"/>
                </a:solidFill>
                <a:latin typeface="Book Antiqua" pitchFamily="18" charset="0"/>
              </a:rPr>
              <a:t>two chairs</a:t>
            </a:r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, a bed, many       flowers in my room.</a:t>
            </a:r>
            <a:endParaRPr lang="en-US" sz="2400" dirty="0">
              <a:solidFill>
                <a:schemeClr val="accent3">
                  <a:lumMod val="75000"/>
                </a:schemeClr>
              </a:solidFill>
              <a:latin typeface="Book Antiqua" pitchFamily="18" charset="0"/>
            </a:endParaRPr>
          </a:p>
          <a:p>
            <a:pPr>
              <a:buNone/>
            </a:pPr>
            <a:endParaRPr lang="ru-RU" sz="44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4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9863"/>
            <a:ext cx="8280919" cy="652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28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" y="0"/>
            <a:ext cx="9048750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625" y="1988840"/>
            <a:ext cx="45243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Describe </a:t>
            </a:r>
            <a:r>
              <a:rPr lang="en-US" sz="3600" b="1" dirty="0" smtClean="0">
                <a:solidFill>
                  <a:srgbClr val="0070C0"/>
                </a:solidFill>
              </a:rPr>
              <a:t>this picture.</a:t>
            </a:r>
          </a:p>
          <a:p>
            <a:r>
              <a:rPr lang="en-US" sz="3600" b="1" dirty="0" smtClean="0">
                <a:solidFill>
                  <a:srgbClr val="0070C0"/>
                </a:solidFill>
              </a:rPr>
              <a:t> </a:t>
            </a:r>
            <a:r>
              <a:rPr lang="en-US" sz="3600" b="1" dirty="0">
                <a:solidFill>
                  <a:srgbClr val="0070C0"/>
                </a:solidFill>
              </a:rPr>
              <a:t>Use there is/there are</a:t>
            </a:r>
          </a:p>
        </p:txBody>
      </p:sp>
    </p:spTree>
    <p:extLst>
      <p:ext uri="{BB962C8B-B14F-4D97-AF65-F5344CB8AC3E}">
        <p14:creationId xmlns:p14="http://schemas.microsoft.com/office/powerpoint/2010/main" val="296510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 or  </a:t>
            </a:r>
            <a:r>
              <a:rPr lang="en-US" dirty="0" smtClean="0">
                <a:solidFill>
                  <a:srgbClr val="FF0000"/>
                </a:solidFill>
              </a:rPr>
              <a:t>Are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There </a:t>
            </a:r>
            <a:r>
              <a:rPr lang="en-US" sz="3600" b="1" dirty="0" smtClean="0">
                <a:solidFill>
                  <a:srgbClr val="FF0000"/>
                </a:solidFill>
              </a:rPr>
              <a:t>is</a:t>
            </a:r>
            <a:r>
              <a:rPr lang="en-US" sz="3600" dirty="0" smtClean="0"/>
              <a:t> a bed in the bedroom.</a:t>
            </a:r>
          </a:p>
          <a:p>
            <a:r>
              <a:rPr lang="en-US" sz="3600" dirty="0" smtClean="0"/>
              <a:t>There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  <a:r>
              <a:rPr lang="en-US" sz="3600" dirty="0" smtClean="0"/>
              <a:t> two armchairs in the living room.</a:t>
            </a:r>
          </a:p>
          <a:p>
            <a:r>
              <a:rPr lang="en-US" sz="3600" dirty="0" smtClean="0"/>
              <a:t>There </a:t>
            </a:r>
            <a:r>
              <a:rPr lang="en-US" sz="3600" b="1" dirty="0" smtClean="0">
                <a:solidFill>
                  <a:srgbClr val="FF0000"/>
                </a:solidFill>
              </a:rPr>
              <a:t>is</a:t>
            </a:r>
            <a:r>
              <a:rPr lang="en-US" sz="3600" dirty="0" smtClean="0"/>
              <a:t> a cooker in the kitchen.</a:t>
            </a:r>
          </a:p>
          <a:p>
            <a:r>
              <a:rPr lang="en-US" sz="3600" dirty="0" smtClean="0"/>
              <a:t>There </a:t>
            </a:r>
            <a:r>
              <a:rPr lang="en-US" sz="3600" b="1" dirty="0" smtClean="0">
                <a:solidFill>
                  <a:srgbClr val="FF0000"/>
                </a:solidFill>
              </a:rPr>
              <a:t>is</a:t>
            </a:r>
            <a:r>
              <a:rPr lang="en-US" sz="3600" dirty="0" smtClean="0"/>
              <a:t> a shower in the bathroom.</a:t>
            </a:r>
          </a:p>
          <a:p>
            <a:r>
              <a:rPr lang="en-US" sz="3600" dirty="0" smtClean="0"/>
              <a:t>There </a:t>
            </a:r>
            <a:r>
              <a:rPr lang="en-US" sz="3600" b="1" dirty="0" smtClean="0">
                <a:solidFill>
                  <a:srgbClr val="FF0000"/>
                </a:solidFill>
              </a:rPr>
              <a:t>are</a:t>
            </a:r>
            <a:r>
              <a:rPr lang="en-US" sz="3600" dirty="0" smtClean="0"/>
              <a:t> flowers in the garden.</a:t>
            </a:r>
          </a:p>
          <a:p>
            <a:r>
              <a:rPr lang="en-US" sz="3600" dirty="0" smtClean="0"/>
              <a:t>There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</a:rPr>
              <a:t>is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/>
              <a:t>a chair in the hall.</a:t>
            </a:r>
            <a:endParaRPr lang="ru-RU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60648"/>
            <a:ext cx="813690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Head and shoulders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100392" y="548680"/>
            <a:ext cx="304800" cy="304800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411760" y="1124744"/>
          <a:ext cx="5954713" cy="41044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61" name="Документ" r:id="rId6" imgW="5954934" imgH="2330054" progId="Word.Document.12">
                  <p:embed/>
                </p:oleObj>
              </mc:Choice>
              <mc:Fallback>
                <p:oleObj name="Документ" r:id="rId6" imgW="5954934" imgH="2330054" progId="Word.Document.12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1124744"/>
                        <a:ext cx="5954713" cy="41044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4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32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Подведение итогов.</a:t>
            </a:r>
          </a:p>
          <a:p>
            <a:r>
              <a:rPr lang="ru-RU" smtClean="0"/>
              <a:t>Рефлексия.</a:t>
            </a:r>
          </a:p>
          <a:p>
            <a:r>
              <a:rPr lang="ru-RU" smtClean="0"/>
              <a:t>Домашнее задание.</a:t>
            </a:r>
          </a:p>
          <a:p>
            <a:r>
              <a:rPr lang="ru-RU" smtClean="0"/>
              <a:t>Выставление оценок (с комментариями)</a:t>
            </a:r>
          </a:p>
        </p:txBody>
      </p:sp>
      <p:sp>
        <p:nvSpPr>
          <p:cNvPr id="53252" name="AutoShape 2" descr="https://svoimi-rukami-da.ru/wp-content/uploads/2019/08/2019-08-12_1009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3" name="AutoShape 4" descr="https://svoimi-rukami-da.ru/wp-content/uploads/2019/08/2019-08-12_1009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/>
          </a:bodyPr>
          <a:lstStyle/>
          <a:p>
            <a:r>
              <a:rPr lang="en-US" dirty="0" smtClean="0"/>
              <a:t>Home</a:t>
            </a:r>
            <a:r>
              <a:rPr lang="ru-RU" dirty="0" smtClean="0"/>
              <a:t> </a:t>
            </a:r>
            <a:r>
              <a:rPr lang="en-US" dirty="0" smtClean="0"/>
              <a:t>task</a:t>
            </a:r>
            <a:br>
              <a:rPr lang="en-US" dirty="0" smtClean="0"/>
            </a:br>
            <a:r>
              <a:rPr lang="en-US" dirty="0" smtClean="0"/>
              <a:t>Work book Unit 3, Step 1 (1-5)</a:t>
            </a:r>
            <a:br>
              <a:rPr lang="en-US" dirty="0" smtClean="0"/>
            </a:br>
            <a:r>
              <a:rPr lang="en-US" dirty="0" smtClean="0"/>
              <a:t>page</a:t>
            </a:r>
            <a:r>
              <a:rPr lang="ru-RU" dirty="0" smtClean="0"/>
              <a:t> 40-43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ой урок\Картинки\i[10]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4" name="Picture 2" descr="F:\Мой урок\Картинки\i[10]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-1"/>
            <a:ext cx="9144000" cy="6858001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5" y="928670"/>
            <a:ext cx="6237906" cy="4948602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903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check your home task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Exercise 4, page 63</a:t>
            </a:r>
          </a:p>
          <a:p>
            <a:r>
              <a:rPr lang="en-US" dirty="0" smtClean="0"/>
              <a:t>Personal pronouns in objective case.</a:t>
            </a:r>
          </a:p>
          <a:p>
            <a:r>
              <a:rPr lang="en-US" dirty="0" smtClean="0"/>
              <a:t>Work with cards (three teams take part in grammar competition which deals with Personal pronouns in objective case).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432" y="1052736"/>
            <a:ext cx="9144000" cy="58052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Listen and repeat: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dirty="0" smtClean="0"/>
              <a:t>- Little </a:t>
            </a:r>
            <a:r>
              <a:rPr lang="en-US" dirty="0"/>
              <a:t>mouse, little mouse 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Where is your house?</a:t>
            </a: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>- I </a:t>
            </a:r>
            <a:r>
              <a:rPr lang="en-US" dirty="0"/>
              <a:t>am a poor mouse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I have no </a:t>
            </a:r>
            <a:r>
              <a:rPr lang="en-US" dirty="0" smtClean="0"/>
              <a:t>house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11" descr="мышка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" t="23604" r="24893" b="28444"/>
          <a:stretch>
            <a:fillRect/>
          </a:stretch>
        </p:blipFill>
        <p:spPr bwMode="auto">
          <a:xfrm>
            <a:off x="0" y="0"/>
            <a:ext cx="3462337" cy="175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кисасдомо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778"/>
          <a:stretch>
            <a:fillRect/>
          </a:stretch>
        </p:blipFill>
        <p:spPr>
          <a:xfrm>
            <a:off x="539552" y="5111750"/>
            <a:ext cx="7291388" cy="174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слайд 2 в презентац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316416" y="26064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292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6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 descr="доми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85" t="8617" r="17830" b="45413"/>
          <a:stretch>
            <a:fillRect/>
          </a:stretch>
        </p:blipFill>
        <p:spPr bwMode="auto">
          <a:xfrm>
            <a:off x="-24369" y="1"/>
            <a:ext cx="4824413" cy="362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1238744894_hou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272" y="3598560"/>
            <a:ext cx="4287728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56272" y="1214180"/>
            <a:ext cx="42877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What can you see on the pictures</a:t>
            </a:r>
            <a:r>
              <a:rPr lang="en-US" sz="4400" dirty="0" smtClean="0">
                <a:solidFill>
                  <a:srgbClr val="FF0000"/>
                </a:solidFill>
              </a:rPr>
              <a:t>?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1837" y="408689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dirty="0">
                <a:solidFill>
                  <a:srgbClr val="7030A0"/>
                </a:solidFill>
              </a:rPr>
              <a:t>Could you tell me, what </a:t>
            </a:r>
            <a:r>
              <a:rPr lang="en-US" sz="3600" dirty="0" smtClean="0">
                <a:solidFill>
                  <a:srgbClr val="7030A0"/>
                </a:solidFill>
              </a:rPr>
              <a:t>is the </a:t>
            </a:r>
            <a:r>
              <a:rPr lang="en-US" sz="3600" dirty="0">
                <a:solidFill>
                  <a:srgbClr val="7030A0"/>
                </a:solidFill>
              </a:rPr>
              <a:t>theme of our </a:t>
            </a:r>
            <a:r>
              <a:rPr lang="en-US" sz="3600" dirty="0" smtClean="0">
                <a:solidFill>
                  <a:srgbClr val="7030A0"/>
                </a:solidFill>
              </a:rPr>
              <a:t>lesson?</a:t>
            </a:r>
            <a:endParaRPr lang="en-US" sz="3600" dirty="0">
              <a:solidFill>
                <a:srgbClr val="7030A0"/>
              </a:solidFill>
            </a:endParaRPr>
          </a:p>
          <a:p>
            <a:r>
              <a:rPr lang="en-US" sz="3600" dirty="0">
                <a:solidFill>
                  <a:srgbClr val="7030A0"/>
                </a:solidFill>
              </a:rPr>
              <a:t>What will we do today?</a:t>
            </a:r>
          </a:p>
        </p:txBody>
      </p:sp>
    </p:spTree>
    <p:extLst>
      <p:ext uri="{BB962C8B-B14F-4D97-AF65-F5344CB8AC3E}">
        <p14:creationId xmlns:p14="http://schemas.microsoft.com/office/powerpoint/2010/main" val="77760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Копия Новый рисунок (2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2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23976" y="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Theme: “At Home.“ </a:t>
            </a:r>
          </a:p>
          <a:p>
            <a:pPr algn="ctr"/>
            <a:endParaRPr lang="ru-RU" sz="66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6062144"/>
            <a:ext cx="69489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Listen and repeat the </a:t>
            </a:r>
            <a:r>
              <a:rPr lang="en-US" sz="2800" dirty="0" smtClean="0">
                <a:solidFill>
                  <a:srgbClr val="FFFF00"/>
                </a:solidFill>
              </a:rPr>
              <a:t>new words</a:t>
            </a:r>
            <a:r>
              <a:rPr lang="en-US" sz="2800" dirty="0">
                <a:solidFill>
                  <a:srgbClr val="FFFF00"/>
                </a:solidFill>
              </a:rPr>
              <a:t>. </a:t>
            </a:r>
            <a:r>
              <a:rPr lang="en-US" sz="2800" dirty="0" smtClean="0">
                <a:solidFill>
                  <a:srgbClr val="FFFF00"/>
                </a:solidFill>
              </a:rPr>
              <a:t>Page64 </a:t>
            </a:r>
            <a:r>
              <a:rPr lang="en-US" sz="2800" dirty="0">
                <a:solidFill>
                  <a:srgbClr val="FFFF00"/>
                </a:solidFill>
              </a:rPr>
              <a:t>ex. </a:t>
            </a:r>
            <a:r>
              <a:rPr lang="en-US" sz="2800" dirty="0" smtClean="0">
                <a:solidFill>
                  <a:srgbClr val="FFFF00"/>
                </a:solidFill>
              </a:rPr>
              <a:t>6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64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Bathroom</a:t>
            </a:r>
            <a:endParaRPr lang="ru-RU" dirty="0"/>
          </a:p>
        </p:txBody>
      </p:sp>
      <p:pic>
        <p:nvPicPr>
          <p:cNvPr id="3" name="Picture 4" descr="p01_210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74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</a:t>
            </a:r>
            <a:endParaRPr lang="ru-RU" dirty="0"/>
          </a:p>
        </p:txBody>
      </p:sp>
      <p:pic>
        <p:nvPicPr>
          <p:cNvPr id="2050" name="Picture 2" descr="C:\Users\777\Desktop\1693ac8bcf1e60e4f8f34ab1ade6ff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900" y="1412776"/>
            <a:ext cx="8204200" cy="4657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Garden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8568952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Users\777\Desktop\1623086697_16-oir_mobi-p-sad-v-angliiskom-stile-priroda-krasivo-fot-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8640960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660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959</TotalTime>
  <Words>376</Words>
  <Application>Microsoft Office PowerPoint</Application>
  <PresentationFormat>Экран (4:3)</PresentationFormat>
  <Paragraphs>72</Paragraphs>
  <Slides>25</Slides>
  <Notes>7</Notes>
  <HiddenSlides>0</HiddenSlides>
  <MMClips>5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Поток</vt:lpstr>
      <vt:lpstr>1_Тема Office</vt:lpstr>
      <vt:lpstr>Документ</vt:lpstr>
      <vt:lpstr>Презентация PowerPoint</vt:lpstr>
      <vt:lpstr>Презентация PowerPoint</vt:lpstr>
      <vt:lpstr>Let’s check your home task</vt:lpstr>
      <vt:lpstr> Listen and repeat: - Little mouse, little mouse  Where is your house? - I am a poor mouse I have no house.    </vt:lpstr>
      <vt:lpstr>Презентация PowerPoint</vt:lpstr>
      <vt:lpstr>Презентация PowerPoint</vt:lpstr>
      <vt:lpstr>Bathroom</vt:lpstr>
      <vt:lpstr>Flat</vt:lpstr>
      <vt:lpstr>Garden</vt:lpstr>
      <vt:lpstr> Kitchen</vt:lpstr>
      <vt:lpstr>Living room</vt:lpstr>
      <vt:lpstr>Презентация PowerPoint</vt:lpstr>
      <vt:lpstr>Презентация PowerPoint</vt:lpstr>
      <vt:lpstr>A Game “Put the missing letters in the words.” Let’s divide into three teams and play a game.</vt:lpstr>
      <vt:lpstr>What is it?</vt:lpstr>
      <vt:lpstr>Read the text Ex.7 page64-65 At Home</vt:lpstr>
      <vt:lpstr>Презентация PowerPoint</vt:lpstr>
      <vt:lpstr>Оборот «There is, there are” (имеется, находится, есть)</vt:lpstr>
      <vt:lpstr>Презентация PowerPoint</vt:lpstr>
      <vt:lpstr>Презентация PowerPoint</vt:lpstr>
      <vt:lpstr>Is  or  Are</vt:lpstr>
      <vt:lpstr>Презентация PowerPoint</vt:lpstr>
      <vt:lpstr>Презентация PowerPoint</vt:lpstr>
      <vt:lpstr>Home task Work book Unit 3, Step 1 (1-5) page 40-43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английского языка в 4 классе по учебнику Биболетовой М.З. “Enjoy English”</dc:title>
  <dc:creator>1</dc:creator>
  <cp:lastModifiedBy>Пользователь</cp:lastModifiedBy>
  <cp:revision>98</cp:revision>
  <dcterms:created xsi:type="dcterms:W3CDTF">2015-09-18T11:42:48Z</dcterms:created>
  <dcterms:modified xsi:type="dcterms:W3CDTF">2022-11-16T06:25:03Z</dcterms:modified>
</cp:coreProperties>
</file>